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hyperlink" Target="https://gamma.app" TargetMode="Externa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735806" y="1110258"/>
            <a:ext cx="7672388" cy="3384709"/>
          </a:xfrm>
          <a:prstGeom prst="rect">
            <a:avLst/>
          </a:prstGeom>
          <a:noFill/>
        </p:spPr>
        <p:txBody>
          <a:bodyPr wrap="square" rtlCol="0" anchor="t"/>
          <a:lstStyle/>
          <a:p>
            <a:pPr marL="0" indent="0">
              <a:lnSpc>
                <a:spcPts val="6665"/>
              </a:lnSpc>
              <a:buNone/>
            </a:pPr>
            <a:r>
              <a:rPr lang="en-US" sz="5330" dirty="0">
                <a:solidFill>
                  <a:srgbClr val="F2F0F4"/>
                </a:solidFill>
                <a:latin typeface="Montserrat" pitchFamily="34" charset="0"/>
                <a:ea typeface="Montserrat" pitchFamily="34" charset="-122"/>
                <a:cs typeface="Montserrat" pitchFamily="34" charset="-120"/>
              </a:rPr>
              <a:t>Blockchain Technology in Business Information Systems</a:t>
            </a:r>
            <a:endParaRPr lang="en-US" sz="5330" dirty="0"/>
          </a:p>
        </p:txBody>
      </p:sp>
      <p:sp>
        <p:nvSpPr>
          <p:cNvPr id="6" name="Text 2"/>
          <p:cNvSpPr/>
          <p:nvPr/>
        </p:nvSpPr>
        <p:spPr>
          <a:xfrm>
            <a:off x="735806" y="4789289"/>
            <a:ext cx="7672388" cy="1765935"/>
          </a:xfrm>
          <a:prstGeom prst="rect">
            <a:avLst/>
          </a:prstGeom>
          <a:noFill/>
        </p:spPr>
        <p:txBody>
          <a:bodyPr wrap="square" rtlCol="0" anchor="t"/>
          <a:lstStyle/>
          <a:p>
            <a:pPr marL="0" indent="0">
              <a:lnSpc>
                <a:spcPts val="2320"/>
              </a:lnSpc>
              <a:buNone/>
            </a:pPr>
            <a:r>
              <a:rPr lang="en-US" sz="1545" dirty="0">
                <a:solidFill>
                  <a:srgbClr val="DCD7E5"/>
                </a:solidFill>
                <a:latin typeface="Heebo" pitchFamily="34" charset="0"/>
                <a:ea typeface="Heebo" pitchFamily="34" charset="-122"/>
                <a:cs typeface="Heebo" pitchFamily="34" charset="-120"/>
              </a:rPr>
              <a:t>Blockchain technology has emerged as a revolutionary innovation in the field of Business Information Technology. This presentation will explore the application of blockchain in enhancing business information systems, focusing on its ability to improve transparency, security, and efficiency in business operations. By decentralizing data storage and implementing cryptographic security measures, blockchain offers a reliable solution to many issues plaguing traditional business information systems.</a:t>
            </a:r>
            <a:endParaRPr lang="en-US" sz="1545" dirty="0"/>
          </a:p>
        </p:txBody>
      </p:sp>
      <p:sp>
        <p:nvSpPr>
          <p:cNvPr id="9" name="Text 5"/>
          <p:cNvSpPr/>
          <p:nvPr/>
        </p:nvSpPr>
        <p:spPr>
          <a:xfrm>
            <a:off x="1147763" y="6775966"/>
            <a:ext cx="1455182" cy="343376"/>
          </a:xfrm>
          <a:prstGeom prst="rect">
            <a:avLst/>
          </a:prstGeom>
          <a:noFill/>
        </p:spPr>
        <p:txBody>
          <a:bodyPr wrap="none" rtlCol="0" anchor="t"/>
          <a:lstStyle/>
          <a:p>
            <a:pPr marL="0" indent="0" algn="l">
              <a:lnSpc>
                <a:spcPts val="2705"/>
              </a:lnSpc>
              <a:buNone/>
            </a:pPr>
            <a:endParaRPr lang="en-US" sz="1930" dirty="0"/>
          </a:p>
        </p:txBody>
      </p:sp>
      <p:pic>
        <p:nvPicPr>
          <p:cNvPr id="10"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90799" y="919639"/>
            <a:ext cx="8666321"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Future Prospects of Blockchain</a:t>
            </a:r>
            <a:endParaRPr lang="en-US" sz="4375" dirty="0"/>
          </a:p>
        </p:txBody>
      </p:sp>
      <p:sp>
        <p:nvSpPr>
          <p:cNvPr id="6" name="Shape 2"/>
          <p:cNvSpPr/>
          <p:nvPr/>
        </p:nvSpPr>
        <p:spPr>
          <a:xfrm>
            <a:off x="4490799" y="2197179"/>
            <a:ext cx="499943" cy="499943"/>
          </a:xfrm>
          <a:prstGeom prst="roundRect">
            <a:avLst>
              <a:gd name="adj" fmla="val 20000"/>
            </a:avLst>
          </a:prstGeom>
          <a:solidFill>
            <a:srgbClr val="3C136D"/>
          </a:solidFill>
          <a:ln w="7620">
            <a:solidFill>
              <a:srgbClr val="552C86"/>
            </a:solidFill>
            <a:prstDash val="solid"/>
          </a:ln>
        </p:spPr>
      </p:sp>
      <p:sp>
        <p:nvSpPr>
          <p:cNvPr id="7" name="Text 3"/>
          <p:cNvSpPr/>
          <p:nvPr/>
        </p:nvSpPr>
        <p:spPr>
          <a:xfrm>
            <a:off x="4680585" y="2238851"/>
            <a:ext cx="120372"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1</a:t>
            </a:r>
            <a:endParaRPr lang="en-US" sz="2625" dirty="0"/>
          </a:p>
        </p:txBody>
      </p:sp>
      <p:sp>
        <p:nvSpPr>
          <p:cNvPr id="8" name="Text 4"/>
          <p:cNvSpPr/>
          <p:nvPr/>
        </p:nvSpPr>
        <p:spPr>
          <a:xfrm>
            <a:off x="5212913" y="2197179"/>
            <a:ext cx="3691176" cy="347186"/>
          </a:xfrm>
          <a:prstGeom prst="rect">
            <a:avLst/>
          </a:prstGeom>
          <a:noFill/>
        </p:spPr>
        <p:txBody>
          <a:bodyPr wrap="non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Integrating with AI and IoT</a:t>
            </a:r>
            <a:endParaRPr lang="en-US" sz="2185" dirty="0"/>
          </a:p>
        </p:txBody>
      </p:sp>
      <p:sp>
        <p:nvSpPr>
          <p:cNvPr id="9" name="Text 5"/>
          <p:cNvSpPr/>
          <p:nvPr/>
        </p:nvSpPr>
        <p:spPr>
          <a:xfrm>
            <a:off x="5212913" y="2677597"/>
            <a:ext cx="3820001" cy="1666280"/>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The combination of blockchain with Artificial Intelligence and the Internet of Things can enhance data analysis, decision-making, and real-time automation.</a:t>
            </a:r>
            <a:endParaRPr lang="en-US" sz="1750" dirty="0"/>
          </a:p>
        </p:txBody>
      </p:sp>
      <p:sp>
        <p:nvSpPr>
          <p:cNvPr id="10" name="Shape 6"/>
          <p:cNvSpPr/>
          <p:nvPr/>
        </p:nvSpPr>
        <p:spPr>
          <a:xfrm>
            <a:off x="9255085" y="2197179"/>
            <a:ext cx="499943" cy="499943"/>
          </a:xfrm>
          <a:prstGeom prst="roundRect">
            <a:avLst>
              <a:gd name="adj" fmla="val 20000"/>
            </a:avLst>
          </a:prstGeom>
          <a:solidFill>
            <a:srgbClr val="3C136D"/>
          </a:solidFill>
          <a:ln w="7620">
            <a:solidFill>
              <a:srgbClr val="552C86"/>
            </a:solidFill>
            <a:prstDash val="solid"/>
          </a:ln>
        </p:spPr>
      </p:sp>
      <p:sp>
        <p:nvSpPr>
          <p:cNvPr id="11" name="Text 7"/>
          <p:cNvSpPr/>
          <p:nvPr/>
        </p:nvSpPr>
        <p:spPr>
          <a:xfrm>
            <a:off x="9410343" y="2238851"/>
            <a:ext cx="189309"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2</a:t>
            </a:r>
            <a:endParaRPr lang="en-US" sz="2625" dirty="0"/>
          </a:p>
        </p:txBody>
      </p:sp>
      <p:sp>
        <p:nvSpPr>
          <p:cNvPr id="12" name="Text 8"/>
          <p:cNvSpPr/>
          <p:nvPr/>
        </p:nvSpPr>
        <p:spPr>
          <a:xfrm>
            <a:off x="9977199" y="2197179"/>
            <a:ext cx="3820001" cy="694373"/>
          </a:xfrm>
          <a:prstGeom prst="rect">
            <a:avLst/>
          </a:prstGeom>
          <a:noFill/>
        </p:spPr>
        <p:txBody>
          <a:bodyPr wrap="squar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Transforming Global Business</a:t>
            </a:r>
            <a:endParaRPr lang="en-US" sz="2185" dirty="0"/>
          </a:p>
        </p:txBody>
      </p:sp>
      <p:sp>
        <p:nvSpPr>
          <p:cNvPr id="13" name="Text 9"/>
          <p:cNvSpPr/>
          <p:nvPr/>
        </p:nvSpPr>
        <p:spPr>
          <a:xfrm>
            <a:off x="9977199" y="3024783"/>
            <a:ext cx="3820001" cy="2332792"/>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Blockchain is expected to have a significant impact on global business practices, leading to more efficient supply chains, secure financial systems, and improved data management across various industries.</a:t>
            </a:r>
            <a:endParaRPr lang="en-US" sz="1750" dirty="0"/>
          </a:p>
        </p:txBody>
      </p:sp>
      <p:sp>
        <p:nvSpPr>
          <p:cNvPr id="14" name="Shape 10"/>
          <p:cNvSpPr/>
          <p:nvPr/>
        </p:nvSpPr>
        <p:spPr>
          <a:xfrm>
            <a:off x="4490799" y="5829657"/>
            <a:ext cx="499943" cy="499943"/>
          </a:xfrm>
          <a:prstGeom prst="roundRect">
            <a:avLst>
              <a:gd name="adj" fmla="val 20000"/>
            </a:avLst>
          </a:prstGeom>
          <a:solidFill>
            <a:srgbClr val="3C136D"/>
          </a:solidFill>
          <a:ln w="7620">
            <a:solidFill>
              <a:srgbClr val="552C86"/>
            </a:solidFill>
            <a:prstDash val="solid"/>
          </a:ln>
        </p:spPr>
      </p:sp>
      <p:sp>
        <p:nvSpPr>
          <p:cNvPr id="15" name="Text 11"/>
          <p:cNvSpPr/>
          <p:nvPr/>
        </p:nvSpPr>
        <p:spPr>
          <a:xfrm>
            <a:off x="4646771" y="5871329"/>
            <a:ext cx="188000"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3</a:t>
            </a:r>
            <a:endParaRPr lang="en-US" sz="2625" dirty="0"/>
          </a:p>
        </p:txBody>
      </p:sp>
      <p:sp>
        <p:nvSpPr>
          <p:cNvPr id="16" name="Text 12"/>
          <p:cNvSpPr/>
          <p:nvPr/>
        </p:nvSpPr>
        <p:spPr>
          <a:xfrm>
            <a:off x="5212913" y="5829657"/>
            <a:ext cx="3351848" cy="347186"/>
          </a:xfrm>
          <a:prstGeom prst="rect">
            <a:avLst/>
          </a:prstGeom>
          <a:noFill/>
        </p:spPr>
        <p:txBody>
          <a:bodyPr wrap="non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Overcoming Challenges</a:t>
            </a:r>
            <a:endParaRPr lang="en-US" sz="2185" dirty="0"/>
          </a:p>
        </p:txBody>
      </p:sp>
      <p:sp>
        <p:nvSpPr>
          <p:cNvPr id="17" name="Text 13"/>
          <p:cNvSpPr/>
          <p:nvPr/>
        </p:nvSpPr>
        <p:spPr>
          <a:xfrm>
            <a:off x="5212913" y="6310074"/>
            <a:ext cx="8584287" cy="999768"/>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While facing technical, regulatory, and adoption challenges, the potential of blockchain technology to revolutionize business information systems remains immense, and continued development and innovation will be crucial.</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p:spPr>
      </p:sp>
      <p:sp>
        <p:nvSpPr>
          <p:cNvPr id="6" name="Text 2"/>
          <p:cNvSpPr/>
          <p:nvPr/>
        </p:nvSpPr>
        <p:spPr>
          <a:xfrm>
            <a:off x="2037993" y="1562576"/>
            <a:ext cx="5628680"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What is Blockchain?</a:t>
            </a:r>
            <a:endParaRPr lang="en-US" sz="4375" dirty="0"/>
          </a:p>
        </p:txBody>
      </p:sp>
      <p:sp>
        <p:nvSpPr>
          <p:cNvPr id="7" name="Shape 3"/>
          <p:cNvSpPr/>
          <p:nvPr/>
        </p:nvSpPr>
        <p:spPr>
          <a:xfrm>
            <a:off x="2037993" y="2840117"/>
            <a:ext cx="499943" cy="499943"/>
          </a:xfrm>
          <a:prstGeom prst="roundRect">
            <a:avLst>
              <a:gd name="adj" fmla="val 20000"/>
            </a:avLst>
          </a:prstGeom>
          <a:solidFill>
            <a:srgbClr val="3C136D"/>
          </a:solidFill>
          <a:ln w="7620">
            <a:solidFill>
              <a:srgbClr val="552C86"/>
            </a:solidFill>
            <a:prstDash val="solid"/>
          </a:ln>
        </p:spPr>
      </p:sp>
      <p:sp>
        <p:nvSpPr>
          <p:cNvPr id="8" name="Text 4"/>
          <p:cNvSpPr/>
          <p:nvPr/>
        </p:nvSpPr>
        <p:spPr>
          <a:xfrm>
            <a:off x="2227778" y="2881789"/>
            <a:ext cx="120372"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1</a:t>
            </a:r>
            <a:endParaRPr lang="en-US" sz="2625" dirty="0"/>
          </a:p>
        </p:txBody>
      </p:sp>
      <p:sp>
        <p:nvSpPr>
          <p:cNvPr id="9" name="Text 5"/>
          <p:cNvSpPr/>
          <p:nvPr/>
        </p:nvSpPr>
        <p:spPr>
          <a:xfrm>
            <a:off x="2760107" y="2840117"/>
            <a:ext cx="2647950" cy="694373"/>
          </a:xfrm>
          <a:prstGeom prst="rect">
            <a:avLst/>
          </a:prstGeom>
          <a:noFill/>
        </p:spPr>
        <p:txBody>
          <a:bodyPr wrap="squar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Decentralized Ledger</a:t>
            </a:r>
            <a:endParaRPr lang="en-US" sz="2185" dirty="0"/>
          </a:p>
        </p:txBody>
      </p:sp>
      <p:sp>
        <p:nvSpPr>
          <p:cNvPr id="10" name="Text 6"/>
          <p:cNvSpPr/>
          <p:nvPr/>
        </p:nvSpPr>
        <p:spPr>
          <a:xfrm>
            <a:off x="2760107" y="3667720"/>
            <a:ext cx="2647950" cy="1999536"/>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Blockchain is a decentralized digital ledger that records transactions across many computers in a secure and transparent manner.</a:t>
            </a:r>
            <a:endParaRPr lang="en-US" sz="1750" dirty="0"/>
          </a:p>
        </p:txBody>
      </p:sp>
      <p:sp>
        <p:nvSpPr>
          <p:cNvPr id="11" name="Shape 7"/>
          <p:cNvSpPr/>
          <p:nvPr/>
        </p:nvSpPr>
        <p:spPr>
          <a:xfrm>
            <a:off x="5630228" y="2840117"/>
            <a:ext cx="499943" cy="499943"/>
          </a:xfrm>
          <a:prstGeom prst="roundRect">
            <a:avLst>
              <a:gd name="adj" fmla="val 20000"/>
            </a:avLst>
          </a:prstGeom>
          <a:solidFill>
            <a:srgbClr val="3C136D"/>
          </a:solidFill>
          <a:ln w="7620">
            <a:solidFill>
              <a:srgbClr val="552C86"/>
            </a:solidFill>
            <a:prstDash val="solid"/>
          </a:ln>
        </p:spPr>
      </p:sp>
      <p:sp>
        <p:nvSpPr>
          <p:cNvPr id="12" name="Text 8"/>
          <p:cNvSpPr/>
          <p:nvPr/>
        </p:nvSpPr>
        <p:spPr>
          <a:xfrm>
            <a:off x="5785485" y="2881789"/>
            <a:ext cx="189309"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2</a:t>
            </a:r>
            <a:endParaRPr lang="en-US" sz="2625" dirty="0"/>
          </a:p>
        </p:txBody>
      </p:sp>
      <p:sp>
        <p:nvSpPr>
          <p:cNvPr id="13" name="Text 9"/>
          <p:cNvSpPr/>
          <p:nvPr/>
        </p:nvSpPr>
        <p:spPr>
          <a:xfrm>
            <a:off x="6352342" y="2840117"/>
            <a:ext cx="2647950" cy="694373"/>
          </a:xfrm>
          <a:prstGeom prst="rect">
            <a:avLst/>
          </a:prstGeom>
          <a:noFill/>
        </p:spPr>
        <p:txBody>
          <a:bodyPr wrap="squar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Cryptographic Blocks</a:t>
            </a:r>
            <a:endParaRPr lang="en-US" sz="2185" dirty="0"/>
          </a:p>
        </p:txBody>
      </p:sp>
      <p:sp>
        <p:nvSpPr>
          <p:cNvPr id="14" name="Text 10"/>
          <p:cNvSpPr/>
          <p:nvPr/>
        </p:nvSpPr>
        <p:spPr>
          <a:xfrm>
            <a:off x="6352342" y="3667720"/>
            <a:ext cx="2647950" cy="2999303"/>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The blockchain consists of blocks, each containing a list of transactions. These blocks are linked together in a chain, with each block containing a cryptographic hash of the previous block, a timestamp, and transaction data.</a:t>
            </a:r>
            <a:endParaRPr lang="en-US" sz="1750" dirty="0"/>
          </a:p>
        </p:txBody>
      </p:sp>
      <p:sp>
        <p:nvSpPr>
          <p:cNvPr id="15" name="Shape 11"/>
          <p:cNvSpPr/>
          <p:nvPr/>
        </p:nvSpPr>
        <p:spPr>
          <a:xfrm>
            <a:off x="9222462" y="2840117"/>
            <a:ext cx="499943" cy="499943"/>
          </a:xfrm>
          <a:prstGeom prst="roundRect">
            <a:avLst>
              <a:gd name="adj" fmla="val 20000"/>
            </a:avLst>
          </a:prstGeom>
          <a:solidFill>
            <a:srgbClr val="3C136D"/>
          </a:solidFill>
          <a:ln w="7620">
            <a:solidFill>
              <a:srgbClr val="552C86"/>
            </a:solidFill>
            <a:prstDash val="solid"/>
          </a:ln>
        </p:spPr>
      </p:sp>
      <p:sp>
        <p:nvSpPr>
          <p:cNvPr id="16" name="Text 12"/>
          <p:cNvSpPr/>
          <p:nvPr/>
        </p:nvSpPr>
        <p:spPr>
          <a:xfrm>
            <a:off x="9378434" y="2881789"/>
            <a:ext cx="188000"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3</a:t>
            </a:r>
            <a:endParaRPr lang="en-US" sz="2625" dirty="0"/>
          </a:p>
        </p:txBody>
      </p:sp>
      <p:sp>
        <p:nvSpPr>
          <p:cNvPr id="17" name="Text 13"/>
          <p:cNvSpPr/>
          <p:nvPr/>
        </p:nvSpPr>
        <p:spPr>
          <a:xfrm>
            <a:off x="9944576" y="2840117"/>
            <a:ext cx="2647950" cy="694373"/>
          </a:xfrm>
          <a:prstGeom prst="rect">
            <a:avLst/>
          </a:prstGeom>
          <a:noFill/>
        </p:spPr>
        <p:txBody>
          <a:bodyPr wrap="squar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Distributed Network</a:t>
            </a:r>
            <a:endParaRPr lang="en-US" sz="2185" dirty="0"/>
          </a:p>
        </p:txBody>
      </p:sp>
      <p:sp>
        <p:nvSpPr>
          <p:cNvPr id="18" name="Text 14"/>
          <p:cNvSpPr/>
          <p:nvPr/>
        </p:nvSpPr>
        <p:spPr>
          <a:xfrm>
            <a:off x="9944576" y="3667720"/>
            <a:ext cx="2647950" cy="1999536"/>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Nodes, or individual computers, participate in the blockchain network, validating and relaying transactions without a central authority.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sp>
        <p:nvSpPr>
          <p:cNvPr id="4" name="Text 1"/>
          <p:cNvSpPr/>
          <p:nvPr/>
        </p:nvSpPr>
        <p:spPr>
          <a:xfrm>
            <a:off x="2037993" y="2272070"/>
            <a:ext cx="7486055"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Key Features of Blockchain</a:t>
            </a:r>
            <a:endParaRPr lang="en-US" sz="4375" dirty="0"/>
          </a:p>
        </p:txBody>
      </p:sp>
      <p:sp>
        <p:nvSpPr>
          <p:cNvPr id="5" name="Text 2"/>
          <p:cNvSpPr/>
          <p:nvPr/>
        </p:nvSpPr>
        <p:spPr>
          <a:xfrm>
            <a:off x="2037993" y="3521869"/>
            <a:ext cx="2777490" cy="347186"/>
          </a:xfrm>
          <a:prstGeom prst="rect">
            <a:avLst/>
          </a:prstGeom>
          <a:noFill/>
        </p:spPr>
        <p:txBody>
          <a:bodyPr wrap="none" rtlCol="0" anchor="t"/>
          <a:lstStyle/>
          <a:p>
            <a:pPr marL="0" indent="0">
              <a:lnSpc>
                <a:spcPts val="2735"/>
              </a:lnSpc>
              <a:buNone/>
            </a:pPr>
            <a:r>
              <a:rPr lang="en-US" sz="2185" dirty="0">
                <a:solidFill>
                  <a:srgbClr val="F2F0F4"/>
                </a:solidFill>
                <a:latin typeface="Montserrat" pitchFamily="34" charset="0"/>
                <a:ea typeface="Montserrat" pitchFamily="34" charset="-122"/>
                <a:cs typeface="Montserrat" pitchFamily="34" charset="-120"/>
              </a:rPr>
              <a:t>Decentralization</a:t>
            </a:r>
            <a:endParaRPr lang="en-US" sz="2185" dirty="0"/>
          </a:p>
        </p:txBody>
      </p:sp>
      <p:sp>
        <p:nvSpPr>
          <p:cNvPr id="6" name="Text 3"/>
          <p:cNvSpPr/>
          <p:nvPr/>
        </p:nvSpPr>
        <p:spPr>
          <a:xfrm>
            <a:off x="2037993" y="4091226"/>
            <a:ext cx="3156347" cy="999768"/>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Blockchain operates on a peer-to-peer network, with no central authority controlling the data.</a:t>
            </a:r>
            <a:endParaRPr lang="en-US" sz="1750" dirty="0"/>
          </a:p>
        </p:txBody>
      </p:sp>
      <p:sp>
        <p:nvSpPr>
          <p:cNvPr id="7" name="Text 4"/>
          <p:cNvSpPr/>
          <p:nvPr/>
        </p:nvSpPr>
        <p:spPr>
          <a:xfrm>
            <a:off x="5743932" y="3521869"/>
            <a:ext cx="2777490" cy="347186"/>
          </a:xfrm>
          <a:prstGeom prst="rect">
            <a:avLst/>
          </a:prstGeom>
          <a:noFill/>
        </p:spPr>
        <p:txBody>
          <a:bodyPr wrap="none" rtlCol="0" anchor="t"/>
          <a:lstStyle/>
          <a:p>
            <a:pPr marL="0" indent="0">
              <a:lnSpc>
                <a:spcPts val="2735"/>
              </a:lnSpc>
              <a:buNone/>
            </a:pPr>
            <a:r>
              <a:rPr lang="en-US" sz="2185" dirty="0">
                <a:solidFill>
                  <a:srgbClr val="F2F0F4"/>
                </a:solidFill>
                <a:latin typeface="Montserrat" pitchFamily="34" charset="0"/>
                <a:ea typeface="Montserrat" pitchFamily="34" charset="-122"/>
                <a:cs typeface="Montserrat" pitchFamily="34" charset="-120"/>
              </a:rPr>
              <a:t>Transparency</a:t>
            </a:r>
            <a:endParaRPr lang="en-US" sz="2185" dirty="0"/>
          </a:p>
        </p:txBody>
      </p:sp>
      <p:sp>
        <p:nvSpPr>
          <p:cNvPr id="8" name="Text 5"/>
          <p:cNvSpPr/>
          <p:nvPr/>
        </p:nvSpPr>
        <p:spPr>
          <a:xfrm>
            <a:off x="5743932" y="4091226"/>
            <a:ext cx="3156347" cy="999768"/>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All transactions are recorded on a public ledger, allowing anyone to verify them.</a:t>
            </a:r>
            <a:endParaRPr lang="en-US" sz="1750" dirty="0"/>
          </a:p>
        </p:txBody>
      </p:sp>
      <p:sp>
        <p:nvSpPr>
          <p:cNvPr id="9" name="Text 6"/>
          <p:cNvSpPr/>
          <p:nvPr/>
        </p:nvSpPr>
        <p:spPr>
          <a:xfrm>
            <a:off x="9449872" y="3521869"/>
            <a:ext cx="2777490" cy="347186"/>
          </a:xfrm>
          <a:prstGeom prst="rect">
            <a:avLst/>
          </a:prstGeom>
          <a:noFill/>
        </p:spPr>
        <p:txBody>
          <a:bodyPr wrap="none" rtlCol="0" anchor="t"/>
          <a:lstStyle/>
          <a:p>
            <a:pPr marL="0" indent="0">
              <a:lnSpc>
                <a:spcPts val="2735"/>
              </a:lnSpc>
              <a:buNone/>
            </a:pPr>
            <a:r>
              <a:rPr lang="en-US" sz="2185" dirty="0">
                <a:solidFill>
                  <a:srgbClr val="F2F0F4"/>
                </a:solidFill>
                <a:latin typeface="Montserrat" pitchFamily="34" charset="0"/>
                <a:ea typeface="Montserrat" pitchFamily="34" charset="-122"/>
                <a:cs typeface="Montserrat" pitchFamily="34" charset="-120"/>
              </a:rPr>
              <a:t>Security</a:t>
            </a:r>
            <a:endParaRPr lang="en-US" sz="2185" dirty="0"/>
          </a:p>
        </p:txBody>
      </p:sp>
      <p:sp>
        <p:nvSpPr>
          <p:cNvPr id="10" name="Text 7"/>
          <p:cNvSpPr/>
          <p:nvPr/>
        </p:nvSpPr>
        <p:spPr>
          <a:xfrm>
            <a:off x="9449872" y="4091226"/>
            <a:ext cx="3156347" cy="1666280"/>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Blockchain uses cryptographic techniques to secure data and transactions, preventing unauthorized access and tampering.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sp>
        <p:nvSpPr>
          <p:cNvPr id="4" name="Text 1"/>
          <p:cNvSpPr/>
          <p:nvPr/>
        </p:nvSpPr>
        <p:spPr>
          <a:xfrm>
            <a:off x="2037993" y="1357074"/>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How Blockchain Enhances Business Information Systems</a:t>
            </a:r>
            <a:endParaRPr lang="en-US" sz="4375" dirty="0"/>
          </a:p>
        </p:txBody>
      </p:sp>
      <p:sp>
        <p:nvSpPr>
          <p:cNvPr id="5" name="Shape 2"/>
          <p:cNvSpPr/>
          <p:nvPr/>
        </p:nvSpPr>
        <p:spPr>
          <a:xfrm>
            <a:off x="2037993" y="3440073"/>
            <a:ext cx="499943" cy="499943"/>
          </a:xfrm>
          <a:prstGeom prst="roundRect">
            <a:avLst>
              <a:gd name="adj" fmla="val 20000"/>
            </a:avLst>
          </a:prstGeom>
          <a:solidFill>
            <a:srgbClr val="3C136D"/>
          </a:solidFill>
          <a:ln w="7620">
            <a:solidFill>
              <a:srgbClr val="552C86"/>
            </a:solidFill>
            <a:prstDash val="solid"/>
          </a:ln>
        </p:spPr>
      </p:sp>
      <p:sp>
        <p:nvSpPr>
          <p:cNvPr id="6" name="Text 3"/>
          <p:cNvSpPr/>
          <p:nvPr/>
        </p:nvSpPr>
        <p:spPr>
          <a:xfrm>
            <a:off x="2227778" y="3481745"/>
            <a:ext cx="120372"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1</a:t>
            </a:r>
            <a:endParaRPr lang="en-US" sz="2625" dirty="0"/>
          </a:p>
        </p:txBody>
      </p:sp>
      <p:sp>
        <p:nvSpPr>
          <p:cNvPr id="7" name="Text 4"/>
          <p:cNvSpPr/>
          <p:nvPr/>
        </p:nvSpPr>
        <p:spPr>
          <a:xfrm>
            <a:off x="2760107" y="3440073"/>
            <a:ext cx="3343037" cy="347186"/>
          </a:xfrm>
          <a:prstGeom prst="rect">
            <a:avLst/>
          </a:prstGeom>
          <a:noFill/>
        </p:spPr>
        <p:txBody>
          <a:bodyPr wrap="non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Improved Data Integrity</a:t>
            </a:r>
            <a:endParaRPr lang="en-US" sz="2185" dirty="0"/>
          </a:p>
        </p:txBody>
      </p:sp>
      <p:sp>
        <p:nvSpPr>
          <p:cNvPr id="8" name="Text 5"/>
          <p:cNvSpPr/>
          <p:nvPr/>
        </p:nvSpPr>
        <p:spPr>
          <a:xfrm>
            <a:off x="2760107" y="3920490"/>
            <a:ext cx="4444008" cy="999768"/>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Data stored on the blockchain is consistent and tamper-proof, ensuring the reliability of business information.</a:t>
            </a:r>
            <a:endParaRPr lang="en-US" sz="1750" dirty="0"/>
          </a:p>
        </p:txBody>
      </p:sp>
      <p:sp>
        <p:nvSpPr>
          <p:cNvPr id="9" name="Shape 6"/>
          <p:cNvSpPr/>
          <p:nvPr/>
        </p:nvSpPr>
        <p:spPr>
          <a:xfrm>
            <a:off x="7426285" y="3440073"/>
            <a:ext cx="499943" cy="499943"/>
          </a:xfrm>
          <a:prstGeom prst="roundRect">
            <a:avLst>
              <a:gd name="adj" fmla="val 20000"/>
            </a:avLst>
          </a:prstGeom>
          <a:solidFill>
            <a:srgbClr val="3C136D"/>
          </a:solidFill>
          <a:ln w="7620">
            <a:solidFill>
              <a:srgbClr val="552C86"/>
            </a:solidFill>
            <a:prstDash val="solid"/>
          </a:ln>
        </p:spPr>
      </p:sp>
      <p:sp>
        <p:nvSpPr>
          <p:cNvPr id="10" name="Text 7"/>
          <p:cNvSpPr/>
          <p:nvPr/>
        </p:nvSpPr>
        <p:spPr>
          <a:xfrm>
            <a:off x="7581543" y="3481745"/>
            <a:ext cx="189309"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2</a:t>
            </a:r>
            <a:endParaRPr lang="en-US" sz="2625" dirty="0"/>
          </a:p>
        </p:txBody>
      </p:sp>
      <p:sp>
        <p:nvSpPr>
          <p:cNvPr id="11" name="Text 8"/>
          <p:cNvSpPr/>
          <p:nvPr/>
        </p:nvSpPr>
        <p:spPr>
          <a:xfrm>
            <a:off x="8148399" y="3440073"/>
            <a:ext cx="2777490" cy="347186"/>
          </a:xfrm>
          <a:prstGeom prst="rect">
            <a:avLst/>
          </a:prstGeom>
          <a:noFill/>
        </p:spPr>
        <p:txBody>
          <a:bodyPr wrap="non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Enhanced Security</a:t>
            </a:r>
            <a:endParaRPr lang="en-US" sz="2185" dirty="0"/>
          </a:p>
        </p:txBody>
      </p:sp>
      <p:sp>
        <p:nvSpPr>
          <p:cNvPr id="12" name="Text 9"/>
          <p:cNvSpPr/>
          <p:nvPr/>
        </p:nvSpPr>
        <p:spPr>
          <a:xfrm>
            <a:off x="8148399" y="3920490"/>
            <a:ext cx="4444008" cy="999768"/>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Cryptographic security measures prevent unauthorized access and tampering, protecting sensitive business data.</a:t>
            </a:r>
            <a:endParaRPr lang="en-US" sz="1750" dirty="0"/>
          </a:p>
        </p:txBody>
      </p:sp>
      <p:sp>
        <p:nvSpPr>
          <p:cNvPr id="13" name="Shape 10"/>
          <p:cNvSpPr/>
          <p:nvPr/>
        </p:nvSpPr>
        <p:spPr>
          <a:xfrm>
            <a:off x="2037993" y="5392341"/>
            <a:ext cx="499943" cy="499943"/>
          </a:xfrm>
          <a:prstGeom prst="roundRect">
            <a:avLst>
              <a:gd name="adj" fmla="val 20000"/>
            </a:avLst>
          </a:prstGeom>
          <a:solidFill>
            <a:srgbClr val="3C136D"/>
          </a:solidFill>
          <a:ln w="7620">
            <a:solidFill>
              <a:srgbClr val="552C86"/>
            </a:solidFill>
            <a:prstDash val="solid"/>
          </a:ln>
        </p:spPr>
      </p:sp>
      <p:sp>
        <p:nvSpPr>
          <p:cNvPr id="14" name="Text 11"/>
          <p:cNvSpPr/>
          <p:nvPr/>
        </p:nvSpPr>
        <p:spPr>
          <a:xfrm>
            <a:off x="2193965" y="5434013"/>
            <a:ext cx="188000"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3</a:t>
            </a:r>
            <a:endParaRPr lang="en-US" sz="2625" dirty="0"/>
          </a:p>
        </p:txBody>
      </p:sp>
      <p:sp>
        <p:nvSpPr>
          <p:cNvPr id="15" name="Text 12"/>
          <p:cNvSpPr/>
          <p:nvPr/>
        </p:nvSpPr>
        <p:spPr>
          <a:xfrm>
            <a:off x="2760107" y="5392341"/>
            <a:ext cx="3286958" cy="347186"/>
          </a:xfrm>
          <a:prstGeom prst="rect">
            <a:avLst/>
          </a:prstGeom>
          <a:noFill/>
        </p:spPr>
        <p:txBody>
          <a:bodyPr wrap="non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Increased Transparency</a:t>
            </a:r>
            <a:endParaRPr lang="en-US" sz="2185" dirty="0"/>
          </a:p>
        </p:txBody>
      </p:sp>
      <p:sp>
        <p:nvSpPr>
          <p:cNvPr id="16" name="Text 13"/>
          <p:cNvSpPr/>
          <p:nvPr/>
        </p:nvSpPr>
        <p:spPr>
          <a:xfrm>
            <a:off x="2760107" y="5872758"/>
            <a:ext cx="4444008" cy="999768"/>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The public ledger allows all participants in the network to view transactions, promoting trust in business operations.</a:t>
            </a:r>
            <a:endParaRPr lang="en-US" sz="1750" dirty="0"/>
          </a:p>
        </p:txBody>
      </p:sp>
      <p:sp>
        <p:nvSpPr>
          <p:cNvPr id="17" name="Shape 14"/>
          <p:cNvSpPr/>
          <p:nvPr/>
        </p:nvSpPr>
        <p:spPr>
          <a:xfrm>
            <a:off x="7426285" y="5392341"/>
            <a:ext cx="499943" cy="499943"/>
          </a:xfrm>
          <a:prstGeom prst="roundRect">
            <a:avLst>
              <a:gd name="adj" fmla="val 20000"/>
            </a:avLst>
          </a:prstGeom>
          <a:solidFill>
            <a:srgbClr val="3C136D"/>
          </a:solidFill>
          <a:ln w="7620">
            <a:solidFill>
              <a:srgbClr val="552C86"/>
            </a:solidFill>
            <a:prstDash val="solid"/>
          </a:ln>
        </p:spPr>
      </p:sp>
      <p:sp>
        <p:nvSpPr>
          <p:cNvPr id="18" name="Text 15"/>
          <p:cNvSpPr/>
          <p:nvPr/>
        </p:nvSpPr>
        <p:spPr>
          <a:xfrm>
            <a:off x="7566065" y="5434013"/>
            <a:ext cx="220385" cy="416481"/>
          </a:xfrm>
          <a:prstGeom prst="rect">
            <a:avLst/>
          </a:prstGeom>
          <a:noFill/>
        </p:spPr>
        <p:txBody>
          <a:bodyPr wrap="none" rtlCol="0" anchor="t"/>
          <a:lstStyle/>
          <a:p>
            <a:pPr marL="0" indent="0" algn="ctr">
              <a:lnSpc>
                <a:spcPts val="3280"/>
              </a:lnSpc>
              <a:buNone/>
            </a:pPr>
            <a:r>
              <a:rPr lang="en-US" sz="2625" dirty="0">
                <a:solidFill>
                  <a:srgbClr val="DCD7E5"/>
                </a:solidFill>
                <a:latin typeface="Montserrat" pitchFamily="34" charset="0"/>
                <a:ea typeface="Montserrat" pitchFamily="34" charset="-122"/>
                <a:cs typeface="Montserrat" pitchFamily="34" charset="-120"/>
              </a:rPr>
              <a:t>4</a:t>
            </a:r>
            <a:endParaRPr lang="en-US" sz="2625" dirty="0"/>
          </a:p>
        </p:txBody>
      </p:sp>
      <p:sp>
        <p:nvSpPr>
          <p:cNvPr id="19" name="Text 16"/>
          <p:cNvSpPr/>
          <p:nvPr/>
        </p:nvSpPr>
        <p:spPr>
          <a:xfrm>
            <a:off x="8148399" y="5392341"/>
            <a:ext cx="3788331" cy="347186"/>
          </a:xfrm>
          <a:prstGeom prst="rect">
            <a:avLst/>
          </a:prstGeom>
          <a:noFill/>
        </p:spPr>
        <p:txBody>
          <a:bodyPr wrap="non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Reduced Operational Costs</a:t>
            </a:r>
            <a:endParaRPr lang="en-US" sz="2185" dirty="0"/>
          </a:p>
        </p:txBody>
      </p:sp>
      <p:sp>
        <p:nvSpPr>
          <p:cNvPr id="20" name="Text 17"/>
          <p:cNvSpPr/>
          <p:nvPr/>
        </p:nvSpPr>
        <p:spPr>
          <a:xfrm>
            <a:off x="8148399" y="5872758"/>
            <a:ext cx="4444008" cy="999768"/>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Blockchain eliminates the need for intermediaries and streamlines business processes, leading to cost savings.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sp>
        <p:nvSpPr>
          <p:cNvPr id="4" name="Text 1"/>
          <p:cNvSpPr/>
          <p:nvPr/>
        </p:nvSpPr>
        <p:spPr>
          <a:xfrm>
            <a:off x="2037993" y="1917978"/>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Real-World Applications of Blockchain</a:t>
            </a:r>
            <a:endParaRPr lang="en-US" sz="4375" dirty="0"/>
          </a:p>
        </p:txBody>
      </p:sp>
      <p:sp>
        <p:nvSpPr>
          <p:cNvPr id="5" name="Text 2"/>
          <p:cNvSpPr/>
          <p:nvPr/>
        </p:nvSpPr>
        <p:spPr>
          <a:xfrm>
            <a:off x="2037993" y="3862149"/>
            <a:ext cx="3156347" cy="694373"/>
          </a:xfrm>
          <a:prstGeom prst="rect">
            <a:avLst/>
          </a:prstGeom>
          <a:noFill/>
        </p:spPr>
        <p:txBody>
          <a:bodyPr wrap="square" rtlCol="0" anchor="t"/>
          <a:lstStyle/>
          <a:p>
            <a:pPr marL="0" indent="0">
              <a:lnSpc>
                <a:spcPts val="2735"/>
              </a:lnSpc>
              <a:buNone/>
            </a:pPr>
            <a:r>
              <a:rPr lang="en-US" sz="2185" dirty="0">
                <a:solidFill>
                  <a:srgbClr val="F2F0F4"/>
                </a:solidFill>
                <a:latin typeface="Montserrat" pitchFamily="34" charset="0"/>
                <a:ea typeface="Montserrat" pitchFamily="34" charset="-122"/>
                <a:cs typeface="Montserrat" pitchFamily="34" charset="-120"/>
              </a:rPr>
              <a:t>Supply Chain Management</a:t>
            </a:r>
            <a:endParaRPr lang="en-US" sz="2185" dirty="0"/>
          </a:p>
        </p:txBody>
      </p:sp>
      <p:sp>
        <p:nvSpPr>
          <p:cNvPr id="6" name="Text 3"/>
          <p:cNvSpPr/>
          <p:nvPr/>
        </p:nvSpPr>
        <p:spPr>
          <a:xfrm>
            <a:off x="2037993" y="4778692"/>
            <a:ext cx="3156347" cy="1333024"/>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Blockchain is used to track the origin and journey of goods, improving transparency and traceability in supply chains.</a:t>
            </a:r>
            <a:endParaRPr lang="en-US" sz="1750" dirty="0"/>
          </a:p>
        </p:txBody>
      </p:sp>
      <p:sp>
        <p:nvSpPr>
          <p:cNvPr id="7" name="Text 4"/>
          <p:cNvSpPr/>
          <p:nvPr/>
        </p:nvSpPr>
        <p:spPr>
          <a:xfrm>
            <a:off x="5743932" y="3862149"/>
            <a:ext cx="2777490" cy="347186"/>
          </a:xfrm>
          <a:prstGeom prst="rect">
            <a:avLst/>
          </a:prstGeom>
          <a:noFill/>
        </p:spPr>
        <p:txBody>
          <a:bodyPr wrap="none" rtlCol="0" anchor="t"/>
          <a:lstStyle/>
          <a:p>
            <a:pPr marL="0" indent="0">
              <a:lnSpc>
                <a:spcPts val="2735"/>
              </a:lnSpc>
              <a:buNone/>
            </a:pPr>
            <a:r>
              <a:rPr lang="en-US" sz="2185" dirty="0">
                <a:solidFill>
                  <a:srgbClr val="F2F0F4"/>
                </a:solidFill>
                <a:latin typeface="Montserrat" pitchFamily="34" charset="0"/>
                <a:ea typeface="Montserrat" pitchFamily="34" charset="-122"/>
                <a:cs typeface="Montserrat" pitchFamily="34" charset="-120"/>
              </a:rPr>
              <a:t>Financial Services</a:t>
            </a:r>
            <a:endParaRPr lang="en-US" sz="2185" dirty="0"/>
          </a:p>
        </p:txBody>
      </p:sp>
      <p:sp>
        <p:nvSpPr>
          <p:cNvPr id="8" name="Text 5"/>
          <p:cNvSpPr/>
          <p:nvPr/>
        </p:nvSpPr>
        <p:spPr>
          <a:xfrm>
            <a:off x="5743932" y="4431506"/>
            <a:ext cx="3156347" cy="1666280"/>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Blockchain facilitates faster and cheaper cross-border payments, enhances security, and automates processes through smart contracts.</a:t>
            </a:r>
            <a:endParaRPr lang="en-US" sz="1750" dirty="0"/>
          </a:p>
        </p:txBody>
      </p:sp>
      <p:sp>
        <p:nvSpPr>
          <p:cNvPr id="9" name="Text 6"/>
          <p:cNvSpPr/>
          <p:nvPr/>
        </p:nvSpPr>
        <p:spPr>
          <a:xfrm>
            <a:off x="9449872" y="3862149"/>
            <a:ext cx="2777490" cy="347186"/>
          </a:xfrm>
          <a:prstGeom prst="rect">
            <a:avLst/>
          </a:prstGeom>
          <a:noFill/>
        </p:spPr>
        <p:txBody>
          <a:bodyPr wrap="none" rtlCol="0" anchor="t"/>
          <a:lstStyle/>
          <a:p>
            <a:pPr marL="0" indent="0">
              <a:lnSpc>
                <a:spcPts val="2735"/>
              </a:lnSpc>
              <a:buNone/>
            </a:pPr>
            <a:r>
              <a:rPr lang="en-US" sz="2185" dirty="0">
                <a:solidFill>
                  <a:srgbClr val="F2F0F4"/>
                </a:solidFill>
                <a:latin typeface="Montserrat" pitchFamily="34" charset="0"/>
                <a:ea typeface="Montserrat" pitchFamily="34" charset="-122"/>
                <a:cs typeface="Montserrat" pitchFamily="34" charset="-120"/>
              </a:rPr>
              <a:t>Healthcare</a:t>
            </a:r>
            <a:endParaRPr lang="en-US" sz="2185" dirty="0"/>
          </a:p>
        </p:txBody>
      </p:sp>
      <p:sp>
        <p:nvSpPr>
          <p:cNvPr id="10" name="Text 7"/>
          <p:cNvSpPr/>
          <p:nvPr/>
        </p:nvSpPr>
        <p:spPr>
          <a:xfrm>
            <a:off x="9449872" y="4431506"/>
            <a:ext cx="3156347" cy="1666280"/>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Blockchain enables secure sharing of patient data, prevents fraud in medical billing, and ensures the integrity of electronic health records.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0" y="0"/>
            <a:ext cx="14630400" cy="2139553"/>
          </a:xfrm>
          <a:prstGeom prst="rect">
            <a:avLst/>
          </a:prstGeom>
        </p:spPr>
      </p:pic>
      <p:sp>
        <p:nvSpPr>
          <p:cNvPr id="5" name="Text 1"/>
          <p:cNvSpPr/>
          <p:nvPr/>
        </p:nvSpPr>
        <p:spPr>
          <a:xfrm>
            <a:off x="3250049" y="2610683"/>
            <a:ext cx="8130302" cy="1069658"/>
          </a:xfrm>
          <a:prstGeom prst="rect">
            <a:avLst/>
          </a:prstGeom>
          <a:noFill/>
        </p:spPr>
        <p:txBody>
          <a:bodyPr wrap="square" rtlCol="0" anchor="t"/>
          <a:lstStyle/>
          <a:p>
            <a:pPr marL="0" indent="0">
              <a:lnSpc>
                <a:spcPts val="4210"/>
              </a:lnSpc>
              <a:buNone/>
            </a:pPr>
            <a:r>
              <a:rPr lang="en-US" sz="3370" dirty="0">
                <a:solidFill>
                  <a:srgbClr val="F2F0F4"/>
                </a:solidFill>
                <a:latin typeface="Montserrat" pitchFamily="34" charset="0"/>
                <a:ea typeface="Montserrat" pitchFamily="34" charset="-122"/>
                <a:cs typeface="Montserrat" pitchFamily="34" charset="-120"/>
              </a:rPr>
              <a:t>Case Study: Blockchain in Supply Chain Management</a:t>
            </a:r>
            <a:endParaRPr lang="en-US" sz="3370" dirty="0"/>
          </a:p>
        </p:txBody>
      </p:sp>
      <p:sp>
        <p:nvSpPr>
          <p:cNvPr id="6" name="Shape 2"/>
          <p:cNvSpPr/>
          <p:nvPr/>
        </p:nvSpPr>
        <p:spPr>
          <a:xfrm>
            <a:off x="3250049" y="5847755"/>
            <a:ext cx="8130302" cy="34171"/>
          </a:xfrm>
          <a:prstGeom prst="roundRect">
            <a:avLst>
              <a:gd name="adj" fmla="val 225410"/>
            </a:avLst>
          </a:prstGeom>
          <a:solidFill>
            <a:srgbClr val="552C86"/>
          </a:solidFill>
        </p:spPr>
      </p:sp>
      <p:sp>
        <p:nvSpPr>
          <p:cNvPr id="7" name="Shape 3"/>
          <p:cNvSpPr/>
          <p:nvPr/>
        </p:nvSpPr>
        <p:spPr>
          <a:xfrm>
            <a:off x="5222736" y="5248751"/>
            <a:ext cx="34171" cy="599003"/>
          </a:xfrm>
          <a:prstGeom prst="roundRect">
            <a:avLst>
              <a:gd name="adj" fmla="val 225410"/>
            </a:avLst>
          </a:prstGeom>
          <a:solidFill>
            <a:srgbClr val="552C86"/>
          </a:solidFill>
        </p:spPr>
      </p:sp>
      <p:sp>
        <p:nvSpPr>
          <p:cNvPr id="8" name="Shape 4"/>
          <p:cNvSpPr/>
          <p:nvPr/>
        </p:nvSpPr>
        <p:spPr>
          <a:xfrm>
            <a:off x="5047298" y="5655231"/>
            <a:ext cx="385048" cy="385048"/>
          </a:xfrm>
          <a:prstGeom prst="roundRect">
            <a:avLst>
              <a:gd name="adj" fmla="val 20004"/>
            </a:avLst>
          </a:prstGeom>
          <a:solidFill>
            <a:srgbClr val="3C136D"/>
          </a:solidFill>
          <a:ln w="7620">
            <a:solidFill>
              <a:srgbClr val="552C86"/>
            </a:solidFill>
            <a:prstDash val="solid"/>
          </a:ln>
        </p:spPr>
      </p:sp>
      <p:sp>
        <p:nvSpPr>
          <p:cNvPr id="9" name="Text 5"/>
          <p:cNvSpPr/>
          <p:nvPr/>
        </p:nvSpPr>
        <p:spPr>
          <a:xfrm>
            <a:off x="5193387" y="5687258"/>
            <a:ext cx="92750" cy="320873"/>
          </a:xfrm>
          <a:prstGeom prst="rect">
            <a:avLst/>
          </a:prstGeom>
          <a:noFill/>
        </p:spPr>
        <p:txBody>
          <a:bodyPr wrap="none" rtlCol="0" anchor="t"/>
          <a:lstStyle/>
          <a:p>
            <a:pPr marL="0" indent="0" algn="ctr">
              <a:lnSpc>
                <a:spcPts val="2525"/>
              </a:lnSpc>
              <a:buNone/>
            </a:pPr>
            <a:r>
              <a:rPr lang="en-US" sz="2020" dirty="0">
                <a:solidFill>
                  <a:srgbClr val="DCD7E5"/>
                </a:solidFill>
                <a:latin typeface="Montserrat" pitchFamily="34" charset="0"/>
                <a:ea typeface="Montserrat" pitchFamily="34" charset="-122"/>
                <a:cs typeface="Montserrat" pitchFamily="34" charset="-120"/>
              </a:rPr>
              <a:t>1</a:t>
            </a:r>
            <a:endParaRPr lang="en-US" sz="2020" dirty="0"/>
          </a:p>
        </p:txBody>
      </p:sp>
      <p:sp>
        <p:nvSpPr>
          <p:cNvPr id="10" name="Text 6"/>
          <p:cNvSpPr/>
          <p:nvPr/>
        </p:nvSpPr>
        <p:spPr>
          <a:xfrm>
            <a:off x="4130040" y="3937040"/>
            <a:ext cx="2219444" cy="267414"/>
          </a:xfrm>
          <a:prstGeom prst="rect">
            <a:avLst/>
          </a:prstGeom>
          <a:noFill/>
        </p:spPr>
        <p:txBody>
          <a:bodyPr wrap="none" rtlCol="0" anchor="t"/>
          <a:lstStyle/>
          <a:p>
            <a:pPr marL="0" indent="0" algn="ctr">
              <a:lnSpc>
                <a:spcPts val="2105"/>
              </a:lnSpc>
              <a:buNone/>
            </a:pPr>
            <a:r>
              <a:rPr lang="en-US" sz="1685" dirty="0">
                <a:solidFill>
                  <a:srgbClr val="DCD7E5"/>
                </a:solidFill>
                <a:latin typeface="Montserrat" pitchFamily="34" charset="0"/>
                <a:ea typeface="Montserrat" pitchFamily="34" charset="-122"/>
                <a:cs typeface="Montserrat" pitchFamily="34" charset="-120"/>
              </a:rPr>
              <a:t>Tracing Food Origins</a:t>
            </a:r>
            <a:endParaRPr lang="en-US" sz="1685" dirty="0"/>
          </a:p>
        </p:txBody>
      </p:sp>
      <p:sp>
        <p:nvSpPr>
          <p:cNvPr id="11" name="Text 7"/>
          <p:cNvSpPr/>
          <p:nvPr/>
        </p:nvSpPr>
        <p:spPr>
          <a:xfrm>
            <a:off x="3421142" y="4307086"/>
            <a:ext cx="3637359" cy="770453"/>
          </a:xfrm>
          <a:prstGeom prst="rect">
            <a:avLst/>
          </a:prstGeom>
          <a:noFill/>
        </p:spPr>
        <p:txBody>
          <a:bodyPr wrap="square" rtlCol="0" anchor="t"/>
          <a:lstStyle/>
          <a:p>
            <a:pPr marL="0" indent="0" algn="ctr">
              <a:lnSpc>
                <a:spcPts val="2020"/>
              </a:lnSpc>
              <a:buNone/>
            </a:pPr>
            <a:r>
              <a:rPr lang="en-US" sz="1350" dirty="0">
                <a:solidFill>
                  <a:srgbClr val="DCD7E5"/>
                </a:solidFill>
                <a:latin typeface="Heebo" pitchFamily="34" charset="0"/>
                <a:ea typeface="Heebo" pitchFamily="34" charset="-122"/>
                <a:cs typeface="Heebo" pitchFamily="34" charset="-120"/>
              </a:rPr>
              <a:t>Walmart uses blockchain to track the origin of its produce, enabling real-time traceability from farms to stores.</a:t>
            </a:r>
            <a:endParaRPr lang="en-US" sz="1350" dirty="0"/>
          </a:p>
        </p:txBody>
      </p:sp>
      <p:sp>
        <p:nvSpPr>
          <p:cNvPr id="12" name="Shape 8"/>
          <p:cNvSpPr/>
          <p:nvPr/>
        </p:nvSpPr>
        <p:spPr>
          <a:xfrm>
            <a:off x="7297995" y="5847755"/>
            <a:ext cx="34171" cy="599003"/>
          </a:xfrm>
          <a:prstGeom prst="roundRect">
            <a:avLst>
              <a:gd name="adj" fmla="val 225410"/>
            </a:avLst>
          </a:prstGeom>
          <a:solidFill>
            <a:srgbClr val="552C86"/>
          </a:solidFill>
        </p:spPr>
      </p:sp>
      <p:sp>
        <p:nvSpPr>
          <p:cNvPr id="13" name="Shape 9"/>
          <p:cNvSpPr/>
          <p:nvPr/>
        </p:nvSpPr>
        <p:spPr>
          <a:xfrm>
            <a:off x="7122557" y="5655231"/>
            <a:ext cx="385048" cy="385048"/>
          </a:xfrm>
          <a:prstGeom prst="roundRect">
            <a:avLst>
              <a:gd name="adj" fmla="val 20004"/>
            </a:avLst>
          </a:prstGeom>
          <a:solidFill>
            <a:srgbClr val="3C136D"/>
          </a:solidFill>
          <a:ln w="7620">
            <a:solidFill>
              <a:srgbClr val="552C86"/>
            </a:solidFill>
            <a:prstDash val="solid"/>
          </a:ln>
        </p:spPr>
      </p:sp>
      <p:sp>
        <p:nvSpPr>
          <p:cNvPr id="14" name="Text 10"/>
          <p:cNvSpPr/>
          <p:nvPr/>
        </p:nvSpPr>
        <p:spPr>
          <a:xfrm>
            <a:off x="7242096" y="5687258"/>
            <a:ext cx="145852" cy="320873"/>
          </a:xfrm>
          <a:prstGeom prst="rect">
            <a:avLst/>
          </a:prstGeom>
          <a:noFill/>
        </p:spPr>
        <p:txBody>
          <a:bodyPr wrap="none" rtlCol="0" anchor="t"/>
          <a:lstStyle/>
          <a:p>
            <a:pPr marL="0" indent="0" algn="ctr">
              <a:lnSpc>
                <a:spcPts val="2525"/>
              </a:lnSpc>
              <a:buNone/>
            </a:pPr>
            <a:r>
              <a:rPr lang="en-US" sz="2020" dirty="0">
                <a:solidFill>
                  <a:srgbClr val="DCD7E5"/>
                </a:solidFill>
                <a:latin typeface="Montserrat" pitchFamily="34" charset="0"/>
                <a:ea typeface="Montserrat" pitchFamily="34" charset="-122"/>
                <a:cs typeface="Montserrat" pitchFamily="34" charset="-120"/>
              </a:rPr>
              <a:t>2</a:t>
            </a:r>
            <a:endParaRPr lang="en-US" sz="2020" dirty="0"/>
          </a:p>
        </p:txBody>
      </p:sp>
      <p:sp>
        <p:nvSpPr>
          <p:cNvPr id="15" name="Text 11"/>
          <p:cNvSpPr/>
          <p:nvPr/>
        </p:nvSpPr>
        <p:spPr>
          <a:xfrm>
            <a:off x="6100405" y="6617970"/>
            <a:ext cx="2429470" cy="267414"/>
          </a:xfrm>
          <a:prstGeom prst="rect">
            <a:avLst/>
          </a:prstGeom>
          <a:noFill/>
        </p:spPr>
        <p:txBody>
          <a:bodyPr wrap="none" rtlCol="0" anchor="t"/>
          <a:lstStyle/>
          <a:p>
            <a:pPr marL="0" indent="0" algn="ctr">
              <a:lnSpc>
                <a:spcPts val="2105"/>
              </a:lnSpc>
              <a:buNone/>
            </a:pPr>
            <a:r>
              <a:rPr lang="en-US" sz="1685" dirty="0">
                <a:solidFill>
                  <a:srgbClr val="DCD7E5"/>
                </a:solidFill>
                <a:latin typeface="Montserrat" pitchFamily="34" charset="0"/>
                <a:ea typeface="Montserrat" pitchFamily="34" charset="-122"/>
                <a:cs typeface="Montserrat" pitchFamily="34" charset="-120"/>
              </a:rPr>
              <a:t>Improving Food Safety</a:t>
            </a:r>
            <a:endParaRPr lang="en-US" sz="1685" dirty="0"/>
          </a:p>
        </p:txBody>
      </p:sp>
      <p:sp>
        <p:nvSpPr>
          <p:cNvPr id="16" name="Text 12"/>
          <p:cNvSpPr/>
          <p:nvPr/>
        </p:nvSpPr>
        <p:spPr>
          <a:xfrm>
            <a:off x="5496401" y="6988016"/>
            <a:ext cx="3637478" cy="770453"/>
          </a:xfrm>
          <a:prstGeom prst="rect">
            <a:avLst/>
          </a:prstGeom>
          <a:noFill/>
        </p:spPr>
        <p:txBody>
          <a:bodyPr wrap="square" rtlCol="0" anchor="t"/>
          <a:lstStyle/>
          <a:p>
            <a:pPr marL="0" indent="0" algn="ctr">
              <a:lnSpc>
                <a:spcPts val="2020"/>
              </a:lnSpc>
              <a:buNone/>
            </a:pPr>
            <a:r>
              <a:rPr lang="en-US" sz="1350" dirty="0">
                <a:solidFill>
                  <a:srgbClr val="DCD7E5"/>
                </a:solidFill>
                <a:latin typeface="Heebo" pitchFamily="34" charset="0"/>
                <a:ea typeface="Heebo" pitchFamily="34" charset="-122"/>
                <a:cs typeface="Heebo" pitchFamily="34" charset="-120"/>
              </a:rPr>
              <a:t>By quickly identifying contamination sources, blockchain enhances food safety and reduces the time needed for product recalls.</a:t>
            </a:r>
            <a:endParaRPr lang="en-US" sz="1350" dirty="0"/>
          </a:p>
        </p:txBody>
      </p:sp>
      <p:sp>
        <p:nvSpPr>
          <p:cNvPr id="17" name="Shape 13"/>
          <p:cNvSpPr/>
          <p:nvPr/>
        </p:nvSpPr>
        <p:spPr>
          <a:xfrm>
            <a:off x="9373374" y="5248751"/>
            <a:ext cx="34171" cy="599003"/>
          </a:xfrm>
          <a:prstGeom prst="roundRect">
            <a:avLst>
              <a:gd name="adj" fmla="val 225410"/>
            </a:avLst>
          </a:prstGeom>
          <a:solidFill>
            <a:srgbClr val="552C86"/>
          </a:solidFill>
        </p:spPr>
      </p:sp>
      <p:sp>
        <p:nvSpPr>
          <p:cNvPr id="18" name="Shape 14"/>
          <p:cNvSpPr/>
          <p:nvPr/>
        </p:nvSpPr>
        <p:spPr>
          <a:xfrm>
            <a:off x="9197935" y="5655231"/>
            <a:ext cx="385048" cy="385048"/>
          </a:xfrm>
          <a:prstGeom prst="roundRect">
            <a:avLst>
              <a:gd name="adj" fmla="val 20004"/>
            </a:avLst>
          </a:prstGeom>
          <a:solidFill>
            <a:srgbClr val="3C136D"/>
          </a:solidFill>
          <a:ln w="7620">
            <a:solidFill>
              <a:srgbClr val="552C86"/>
            </a:solidFill>
            <a:prstDash val="solid"/>
          </a:ln>
        </p:spPr>
      </p:sp>
      <p:sp>
        <p:nvSpPr>
          <p:cNvPr id="19" name="Text 15"/>
          <p:cNvSpPr/>
          <p:nvPr/>
        </p:nvSpPr>
        <p:spPr>
          <a:xfrm>
            <a:off x="9318069" y="5687258"/>
            <a:ext cx="144780" cy="320873"/>
          </a:xfrm>
          <a:prstGeom prst="rect">
            <a:avLst/>
          </a:prstGeom>
          <a:noFill/>
        </p:spPr>
        <p:txBody>
          <a:bodyPr wrap="none" rtlCol="0" anchor="t"/>
          <a:lstStyle/>
          <a:p>
            <a:pPr marL="0" indent="0" algn="ctr">
              <a:lnSpc>
                <a:spcPts val="2525"/>
              </a:lnSpc>
              <a:buNone/>
            </a:pPr>
            <a:r>
              <a:rPr lang="en-US" sz="2020" dirty="0">
                <a:solidFill>
                  <a:srgbClr val="DCD7E5"/>
                </a:solidFill>
                <a:latin typeface="Montserrat" pitchFamily="34" charset="0"/>
                <a:ea typeface="Montserrat" pitchFamily="34" charset="-122"/>
                <a:cs typeface="Montserrat" pitchFamily="34" charset="-120"/>
              </a:rPr>
              <a:t>3</a:t>
            </a:r>
            <a:endParaRPr lang="en-US" sz="2020" dirty="0"/>
          </a:p>
        </p:txBody>
      </p:sp>
      <p:sp>
        <p:nvSpPr>
          <p:cNvPr id="20" name="Text 16"/>
          <p:cNvSpPr/>
          <p:nvPr/>
        </p:nvSpPr>
        <p:spPr>
          <a:xfrm>
            <a:off x="8288417" y="3937040"/>
            <a:ext cx="2204085" cy="267414"/>
          </a:xfrm>
          <a:prstGeom prst="rect">
            <a:avLst/>
          </a:prstGeom>
          <a:noFill/>
        </p:spPr>
        <p:txBody>
          <a:bodyPr wrap="none" rtlCol="0" anchor="t"/>
          <a:lstStyle/>
          <a:p>
            <a:pPr marL="0" indent="0" algn="ctr">
              <a:lnSpc>
                <a:spcPts val="2105"/>
              </a:lnSpc>
              <a:buNone/>
            </a:pPr>
            <a:r>
              <a:rPr lang="en-US" sz="1685" dirty="0">
                <a:solidFill>
                  <a:srgbClr val="DCD7E5"/>
                </a:solidFill>
                <a:latin typeface="Montserrat" pitchFamily="34" charset="0"/>
                <a:ea typeface="Montserrat" pitchFamily="34" charset="-122"/>
                <a:cs typeface="Montserrat" pitchFamily="34" charset="-120"/>
              </a:rPr>
              <a:t>Increasing Efficiency</a:t>
            </a:r>
            <a:endParaRPr lang="en-US" sz="1685" dirty="0"/>
          </a:p>
        </p:txBody>
      </p:sp>
      <p:sp>
        <p:nvSpPr>
          <p:cNvPr id="21" name="Text 17"/>
          <p:cNvSpPr/>
          <p:nvPr/>
        </p:nvSpPr>
        <p:spPr>
          <a:xfrm>
            <a:off x="7571780" y="4307086"/>
            <a:ext cx="3637478" cy="770453"/>
          </a:xfrm>
          <a:prstGeom prst="rect">
            <a:avLst/>
          </a:prstGeom>
          <a:noFill/>
        </p:spPr>
        <p:txBody>
          <a:bodyPr wrap="square" rtlCol="0" anchor="t"/>
          <a:lstStyle/>
          <a:p>
            <a:pPr marL="0" indent="0" algn="ctr">
              <a:lnSpc>
                <a:spcPts val="2020"/>
              </a:lnSpc>
              <a:buNone/>
            </a:pPr>
            <a:r>
              <a:rPr lang="en-US" sz="1350" dirty="0">
                <a:solidFill>
                  <a:srgbClr val="DCD7E5"/>
                </a:solidFill>
                <a:latin typeface="Heebo" pitchFamily="34" charset="0"/>
                <a:ea typeface="Heebo" pitchFamily="34" charset="-122"/>
                <a:cs typeface="Heebo" pitchFamily="34" charset="-120"/>
              </a:rPr>
              <a:t>The blockchain-based system improves supply chain efficiency by providing transparency and reducing the time required to trace products.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1550075"/>
            <a:ext cx="8831937"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Blockchain in Financial Services</a:t>
            </a:r>
            <a:endParaRPr lang="en-US" sz="4375" dirty="0"/>
          </a:p>
        </p:txBody>
      </p:sp>
      <p:sp>
        <p:nvSpPr>
          <p:cNvPr id="6" name="Shape 2"/>
          <p:cNvSpPr/>
          <p:nvPr/>
        </p:nvSpPr>
        <p:spPr>
          <a:xfrm>
            <a:off x="833199" y="2577703"/>
            <a:ext cx="4542115" cy="2273022"/>
          </a:xfrm>
          <a:prstGeom prst="roundRect">
            <a:avLst>
              <a:gd name="adj" fmla="val 4399"/>
            </a:avLst>
          </a:prstGeom>
          <a:solidFill>
            <a:srgbClr val="3C136D"/>
          </a:solidFill>
          <a:ln w="7620">
            <a:solidFill>
              <a:srgbClr val="552C86"/>
            </a:solidFill>
            <a:prstDash val="solid"/>
          </a:ln>
        </p:spPr>
      </p:sp>
      <p:sp>
        <p:nvSpPr>
          <p:cNvPr id="7" name="Text 3"/>
          <p:cNvSpPr/>
          <p:nvPr/>
        </p:nvSpPr>
        <p:spPr>
          <a:xfrm>
            <a:off x="1062990" y="2807494"/>
            <a:ext cx="3294698" cy="347186"/>
          </a:xfrm>
          <a:prstGeom prst="rect">
            <a:avLst/>
          </a:prstGeom>
          <a:noFill/>
        </p:spPr>
        <p:txBody>
          <a:bodyPr wrap="non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Cross-Border Payments</a:t>
            </a:r>
            <a:endParaRPr lang="en-US" sz="2185" dirty="0"/>
          </a:p>
        </p:txBody>
      </p:sp>
      <p:sp>
        <p:nvSpPr>
          <p:cNvPr id="8" name="Text 4"/>
          <p:cNvSpPr/>
          <p:nvPr/>
        </p:nvSpPr>
        <p:spPr>
          <a:xfrm>
            <a:off x="1062990" y="3287911"/>
            <a:ext cx="4082534" cy="1333024"/>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Blockchain-based payment protocols, like Ripple, enable fast, low-cost international transactions, reducing the time and fees associated with traditional banking.</a:t>
            </a:r>
            <a:endParaRPr lang="en-US" sz="1750" dirty="0"/>
          </a:p>
        </p:txBody>
      </p:sp>
      <p:sp>
        <p:nvSpPr>
          <p:cNvPr id="9" name="Shape 5"/>
          <p:cNvSpPr/>
          <p:nvPr/>
        </p:nvSpPr>
        <p:spPr>
          <a:xfrm>
            <a:off x="5597485" y="2577703"/>
            <a:ext cx="4542115" cy="2273022"/>
          </a:xfrm>
          <a:prstGeom prst="roundRect">
            <a:avLst>
              <a:gd name="adj" fmla="val 4399"/>
            </a:avLst>
          </a:prstGeom>
          <a:solidFill>
            <a:srgbClr val="3C136D"/>
          </a:solidFill>
          <a:ln w="7620">
            <a:solidFill>
              <a:srgbClr val="552C86"/>
            </a:solidFill>
            <a:prstDash val="solid"/>
          </a:ln>
        </p:spPr>
      </p:sp>
      <p:sp>
        <p:nvSpPr>
          <p:cNvPr id="10" name="Text 6"/>
          <p:cNvSpPr/>
          <p:nvPr/>
        </p:nvSpPr>
        <p:spPr>
          <a:xfrm>
            <a:off x="5827276" y="2807494"/>
            <a:ext cx="2777490" cy="347186"/>
          </a:xfrm>
          <a:prstGeom prst="rect">
            <a:avLst/>
          </a:prstGeom>
          <a:noFill/>
        </p:spPr>
        <p:txBody>
          <a:bodyPr wrap="non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Enhanced Security</a:t>
            </a:r>
            <a:endParaRPr lang="en-US" sz="2185" dirty="0"/>
          </a:p>
        </p:txBody>
      </p:sp>
      <p:sp>
        <p:nvSpPr>
          <p:cNvPr id="11" name="Text 7"/>
          <p:cNvSpPr/>
          <p:nvPr/>
        </p:nvSpPr>
        <p:spPr>
          <a:xfrm>
            <a:off x="5827276" y="3287911"/>
            <a:ext cx="4082534" cy="1333024"/>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Blockchain's immutable ledger and decentralized network reduce the risk of fraud and cyber-attacks, improving the security of financial services.</a:t>
            </a:r>
            <a:endParaRPr lang="en-US" sz="1750" dirty="0"/>
          </a:p>
        </p:txBody>
      </p:sp>
      <p:sp>
        <p:nvSpPr>
          <p:cNvPr id="12" name="Shape 8"/>
          <p:cNvSpPr/>
          <p:nvPr/>
        </p:nvSpPr>
        <p:spPr>
          <a:xfrm>
            <a:off x="833199" y="5072896"/>
            <a:ext cx="9306401" cy="1606510"/>
          </a:xfrm>
          <a:prstGeom prst="roundRect">
            <a:avLst>
              <a:gd name="adj" fmla="val 6224"/>
            </a:avLst>
          </a:prstGeom>
          <a:solidFill>
            <a:srgbClr val="3C136D"/>
          </a:solidFill>
          <a:ln w="7620">
            <a:solidFill>
              <a:srgbClr val="552C86"/>
            </a:solidFill>
            <a:prstDash val="solid"/>
          </a:ln>
        </p:spPr>
      </p:sp>
      <p:sp>
        <p:nvSpPr>
          <p:cNvPr id="13" name="Text 9"/>
          <p:cNvSpPr/>
          <p:nvPr/>
        </p:nvSpPr>
        <p:spPr>
          <a:xfrm>
            <a:off x="1062990" y="5302687"/>
            <a:ext cx="2777490" cy="347186"/>
          </a:xfrm>
          <a:prstGeom prst="rect">
            <a:avLst/>
          </a:prstGeom>
          <a:noFill/>
        </p:spPr>
        <p:txBody>
          <a:bodyPr wrap="none" rtlCol="0" anchor="t"/>
          <a:lstStyle/>
          <a:p>
            <a:pPr marL="0" indent="0">
              <a:lnSpc>
                <a:spcPts val="2735"/>
              </a:lnSpc>
              <a:buNone/>
            </a:pPr>
            <a:r>
              <a:rPr lang="en-US" sz="2185" dirty="0">
                <a:solidFill>
                  <a:srgbClr val="DCD7E5"/>
                </a:solidFill>
                <a:latin typeface="Montserrat" pitchFamily="34" charset="0"/>
                <a:ea typeface="Montserrat" pitchFamily="34" charset="-122"/>
                <a:cs typeface="Montserrat" pitchFamily="34" charset="-120"/>
              </a:rPr>
              <a:t>Smart Contracts</a:t>
            </a:r>
            <a:endParaRPr lang="en-US" sz="2185" dirty="0"/>
          </a:p>
        </p:txBody>
      </p:sp>
      <p:sp>
        <p:nvSpPr>
          <p:cNvPr id="14" name="Text 10"/>
          <p:cNvSpPr/>
          <p:nvPr/>
        </p:nvSpPr>
        <p:spPr>
          <a:xfrm>
            <a:off x="1062990" y="5783104"/>
            <a:ext cx="8846820" cy="666512"/>
          </a:xfrm>
          <a:prstGeom prst="rect">
            <a:avLst/>
          </a:prstGeom>
          <a:noFill/>
        </p:spPr>
        <p:txBody>
          <a:bodyPr wrap="square" rtlCol="0" anchor="t"/>
          <a:lstStyle/>
          <a:p>
            <a:pPr marL="0" indent="0">
              <a:lnSpc>
                <a:spcPts val="2625"/>
              </a:lnSpc>
              <a:buNone/>
            </a:pPr>
            <a:r>
              <a:rPr lang="en-US" sz="1750" dirty="0">
                <a:solidFill>
                  <a:srgbClr val="DCD7E5"/>
                </a:solidFill>
                <a:latin typeface="Heebo" pitchFamily="34" charset="0"/>
                <a:ea typeface="Heebo" pitchFamily="34" charset="-122"/>
                <a:cs typeface="Heebo" pitchFamily="34" charset="-120"/>
              </a:rPr>
              <a:t>Self-executing smart contracts automate processes and reduce the need for intermediaries, further lowering costs and increasing efficiency in the financial sector.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sp>
        <p:nvSpPr>
          <p:cNvPr id="4" name="Text 1"/>
          <p:cNvSpPr/>
          <p:nvPr/>
        </p:nvSpPr>
        <p:spPr>
          <a:xfrm>
            <a:off x="2037993" y="1909643"/>
            <a:ext cx="6948488"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Blockchain in Healthcare</a:t>
            </a:r>
            <a:endParaRPr lang="en-US" sz="4375" dirty="0"/>
          </a:p>
        </p:txBody>
      </p:sp>
      <p:pic>
        <p:nvPicPr>
          <p:cNvPr id="5" name="Image 1" descr="preencoded.png"/>
          <p:cNvPicPr>
            <a:picLocks noChangeAspect="1"/>
          </p:cNvPicPr>
          <p:nvPr/>
        </p:nvPicPr>
        <p:blipFill>
          <a:blip r:embed="rId2"/>
          <a:stretch>
            <a:fillRect/>
          </a:stretch>
        </p:blipFill>
        <p:spPr>
          <a:xfrm>
            <a:off x="2037993" y="3048357"/>
            <a:ext cx="555427" cy="555427"/>
          </a:xfrm>
          <a:prstGeom prst="rect">
            <a:avLst/>
          </a:prstGeom>
        </p:spPr>
      </p:pic>
      <p:sp>
        <p:nvSpPr>
          <p:cNvPr id="6" name="Text 2"/>
          <p:cNvSpPr/>
          <p:nvPr/>
        </p:nvSpPr>
        <p:spPr>
          <a:xfrm>
            <a:off x="2037993" y="3825954"/>
            <a:ext cx="2855952" cy="347186"/>
          </a:xfrm>
          <a:prstGeom prst="rect">
            <a:avLst/>
          </a:prstGeom>
          <a:noFill/>
        </p:spPr>
        <p:txBody>
          <a:bodyPr wrap="none" rtlCol="0" anchor="t"/>
          <a:lstStyle/>
          <a:p>
            <a:pPr marL="0" indent="0" algn="l">
              <a:lnSpc>
                <a:spcPts val="2735"/>
              </a:lnSpc>
              <a:buNone/>
            </a:pPr>
            <a:r>
              <a:rPr lang="en-US" sz="2185" dirty="0">
                <a:solidFill>
                  <a:srgbClr val="DCD7E5"/>
                </a:solidFill>
                <a:latin typeface="Montserrat" pitchFamily="34" charset="0"/>
                <a:ea typeface="Montserrat" pitchFamily="34" charset="-122"/>
                <a:cs typeface="Montserrat" pitchFamily="34" charset="-120"/>
              </a:rPr>
              <a:t>Secure Data Sharing</a:t>
            </a:r>
            <a:endParaRPr lang="en-US" sz="2185" dirty="0"/>
          </a:p>
        </p:txBody>
      </p:sp>
      <p:sp>
        <p:nvSpPr>
          <p:cNvPr id="7" name="Text 3"/>
          <p:cNvSpPr/>
          <p:nvPr/>
        </p:nvSpPr>
        <p:spPr>
          <a:xfrm>
            <a:off x="2037993" y="4306372"/>
            <a:ext cx="3295888" cy="1666280"/>
          </a:xfrm>
          <a:prstGeom prst="rect">
            <a:avLst/>
          </a:prstGeom>
          <a:noFill/>
        </p:spPr>
        <p:txBody>
          <a:bodyPr wrap="square" rtlCol="0" anchor="t"/>
          <a:lstStyle/>
          <a:p>
            <a:pPr marL="0" indent="0" algn="l">
              <a:lnSpc>
                <a:spcPts val="2625"/>
              </a:lnSpc>
              <a:buNone/>
            </a:pPr>
            <a:r>
              <a:rPr lang="en-US" sz="1750" dirty="0">
                <a:solidFill>
                  <a:srgbClr val="DCD7E5"/>
                </a:solidFill>
                <a:latin typeface="Heebo" pitchFamily="34" charset="0"/>
                <a:ea typeface="Heebo" pitchFamily="34" charset="-122"/>
                <a:cs typeface="Heebo" pitchFamily="34" charset="-120"/>
              </a:rPr>
              <a:t>Blockchain enables secure sharing of patient data among healthcare providers while maintaining patient privacy and data integrity.</a:t>
            </a:r>
            <a:endParaRPr lang="en-US" sz="1750" dirty="0"/>
          </a:p>
        </p:txBody>
      </p:sp>
      <p:pic>
        <p:nvPicPr>
          <p:cNvPr id="8" name="Image 2" descr="preencoded.png"/>
          <p:cNvPicPr>
            <a:picLocks noChangeAspect="1"/>
          </p:cNvPicPr>
          <p:nvPr/>
        </p:nvPicPr>
        <p:blipFill>
          <a:blip r:embed="rId3"/>
          <a:stretch>
            <a:fillRect/>
          </a:stretch>
        </p:blipFill>
        <p:spPr>
          <a:xfrm>
            <a:off x="5667137" y="3048357"/>
            <a:ext cx="555427" cy="555427"/>
          </a:xfrm>
          <a:prstGeom prst="rect">
            <a:avLst/>
          </a:prstGeom>
        </p:spPr>
      </p:pic>
      <p:sp>
        <p:nvSpPr>
          <p:cNvPr id="9" name="Text 4"/>
          <p:cNvSpPr/>
          <p:nvPr/>
        </p:nvSpPr>
        <p:spPr>
          <a:xfrm>
            <a:off x="5667137" y="3825954"/>
            <a:ext cx="2777490" cy="347186"/>
          </a:xfrm>
          <a:prstGeom prst="rect">
            <a:avLst/>
          </a:prstGeom>
          <a:noFill/>
        </p:spPr>
        <p:txBody>
          <a:bodyPr wrap="none" rtlCol="0" anchor="t"/>
          <a:lstStyle/>
          <a:p>
            <a:pPr marL="0" indent="0" algn="l">
              <a:lnSpc>
                <a:spcPts val="2735"/>
              </a:lnSpc>
              <a:buNone/>
            </a:pPr>
            <a:r>
              <a:rPr lang="en-US" sz="2185" dirty="0">
                <a:solidFill>
                  <a:srgbClr val="DCD7E5"/>
                </a:solidFill>
                <a:latin typeface="Montserrat" pitchFamily="34" charset="0"/>
                <a:ea typeface="Montserrat" pitchFamily="34" charset="-122"/>
                <a:cs typeface="Montserrat" pitchFamily="34" charset="-120"/>
              </a:rPr>
              <a:t>Fraud Prevention</a:t>
            </a:r>
            <a:endParaRPr lang="en-US" sz="2185" dirty="0"/>
          </a:p>
        </p:txBody>
      </p:sp>
      <p:sp>
        <p:nvSpPr>
          <p:cNvPr id="10" name="Text 5"/>
          <p:cNvSpPr/>
          <p:nvPr/>
        </p:nvSpPr>
        <p:spPr>
          <a:xfrm>
            <a:off x="5667137" y="4306372"/>
            <a:ext cx="3296007" cy="1666280"/>
          </a:xfrm>
          <a:prstGeom prst="rect">
            <a:avLst/>
          </a:prstGeom>
          <a:noFill/>
        </p:spPr>
        <p:txBody>
          <a:bodyPr wrap="square" rtlCol="0" anchor="t"/>
          <a:lstStyle/>
          <a:p>
            <a:pPr marL="0" indent="0" algn="l">
              <a:lnSpc>
                <a:spcPts val="2625"/>
              </a:lnSpc>
              <a:buNone/>
            </a:pPr>
            <a:r>
              <a:rPr lang="en-US" sz="1750" dirty="0">
                <a:solidFill>
                  <a:srgbClr val="DCD7E5"/>
                </a:solidFill>
                <a:latin typeface="Heebo" pitchFamily="34" charset="0"/>
                <a:ea typeface="Heebo" pitchFamily="34" charset="-122"/>
                <a:cs typeface="Heebo" pitchFamily="34" charset="-120"/>
              </a:rPr>
              <a:t>Blockchain provides a transparent and immutable record of medical transactions, helping to prevent fraud in billing and insurance claims.</a:t>
            </a:r>
            <a:endParaRPr lang="en-US" sz="1750" dirty="0"/>
          </a:p>
        </p:txBody>
      </p:sp>
      <p:pic>
        <p:nvPicPr>
          <p:cNvPr id="11" name="Image 3" descr="preencoded.png"/>
          <p:cNvPicPr>
            <a:picLocks noChangeAspect="1"/>
          </p:cNvPicPr>
          <p:nvPr/>
        </p:nvPicPr>
        <p:blipFill>
          <a:blip r:embed="rId4"/>
          <a:stretch>
            <a:fillRect/>
          </a:stretch>
        </p:blipFill>
        <p:spPr>
          <a:xfrm>
            <a:off x="9296400" y="3048357"/>
            <a:ext cx="555427" cy="555427"/>
          </a:xfrm>
          <a:prstGeom prst="rect">
            <a:avLst/>
          </a:prstGeom>
        </p:spPr>
      </p:pic>
      <p:sp>
        <p:nvSpPr>
          <p:cNvPr id="12" name="Text 6"/>
          <p:cNvSpPr/>
          <p:nvPr/>
        </p:nvSpPr>
        <p:spPr>
          <a:xfrm>
            <a:off x="9296400" y="3825954"/>
            <a:ext cx="3296007" cy="694373"/>
          </a:xfrm>
          <a:prstGeom prst="rect">
            <a:avLst/>
          </a:prstGeom>
          <a:noFill/>
        </p:spPr>
        <p:txBody>
          <a:bodyPr wrap="square" rtlCol="0" anchor="t"/>
          <a:lstStyle/>
          <a:p>
            <a:pPr marL="0" indent="0" algn="l">
              <a:lnSpc>
                <a:spcPts val="2735"/>
              </a:lnSpc>
              <a:buNone/>
            </a:pPr>
            <a:r>
              <a:rPr lang="en-US" sz="2185" dirty="0">
                <a:solidFill>
                  <a:srgbClr val="DCD7E5"/>
                </a:solidFill>
                <a:latin typeface="Montserrat" pitchFamily="34" charset="0"/>
                <a:ea typeface="Montserrat" pitchFamily="34" charset="-122"/>
                <a:cs typeface="Montserrat" pitchFamily="34" charset="-120"/>
              </a:rPr>
              <a:t>Electronic Health Records</a:t>
            </a:r>
            <a:endParaRPr lang="en-US" sz="2185" dirty="0"/>
          </a:p>
        </p:txBody>
      </p:sp>
      <p:sp>
        <p:nvSpPr>
          <p:cNvPr id="13" name="Text 7"/>
          <p:cNvSpPr/>
          <p:nvPr/>
        </p:nvSpPr>
        <p:spPr>
          <a:xfrm>
            <a:off x="9296400" y="4653558"/>
            <a:ext cx="3296007" cy="1666280"/>
          </a:xfrm>
          <a:prstGeom prst="rect">
            <a:avLst/>
          </a:prstGeom>
          <a:noFill/>
        </p:spPr>
        <p:txBody>
          <a:bodyPr wrap="square" rtlCol="0" anchor="t"/>
          <a:lstStyle/>
          <a:p>
            <a:pPr marL="0" indent="0" algn="l">
              <a:lnSpc>
                <a:spcPts val="2625"/>
              </a:lnSpc>
              <a:buNone/>
            </a:pPr>
            <a:r>
              <a:rPr lang="en-US" sz="1750" dirty="0">
                <a:solidFill>
                  <a:srgbClr val="DCD7E5"/>
                </a:solidFill>
                <a:latin typeface="Heebo" pitchFamily="34" charset="0"/>
                <a:ea typeface="Heebo" pitchFamily="34" charset="-122"/>
                <a:cs typeface="Heebo" pitchFamily="34" charset="-120"/>
              </a:rPr>
              <a:t>Blockchain-based systems, like Medicalchain, allow patients to control their data and grant access to healthcare providers as needed.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p:spPr>
      </p:sp>
      <p:pic>
        <p:nvPicPr>
          <p:cNvPr id="4" name="Image 1" descr="preencoded.png"/>
          <p:cNvPicPr>
            <a:picLocks noChangeAspect="1"/>
          </p:cNvPicPr>
          <p:nvPr/>
        </p:nvPicPr>
        <p:blipFill>
          <a:blip r:embed="rId2"/>
          <a:stretch>
            <a:fillRect/>
          </a:stretch>
        </p:blipFill>
        <p:spPr>
          <a:xfrm>
            <a:off x="0" y="0"/>
            <a:ext cx="14630400" cy="2548533"/>
          </a:xfrm>
          <a:prstGeom prst="rect">
            <a:avLst/>
          </a:prstGeom>
        </p:spPr>
      </p:pic>
      <p:sp>
        <p:nvSpPr>
          <p:cNvPr id="5" name="Text 1"/>
          <p:cNvSpPr/>
          <p:nvPr/>
        </p:nvSpPr>
        <p:spPr>
          <a:xfrm>
            <a:off x="2472928" y="3110984"/>
            <a:ext cx="6804065" cy="637103"/>
          </a:xfrm>
          <a:prstGeom prst="rect">
            <a:avLst/>
          </a:prstGeom>
          <a:noFill/>
        </p:spPr>
        <p:txBody>
          <a:bodyPr wrap="none" rtlCol="0" anchor="t"/>
          <a:lstStyle/>
          <a:p>
            <a:pPr marL="0" indent="0">
              <a:lnSpc>
                <a:spcPts val="5015"/>
              </a:lnSpc>
              <a:buNone/>
            </a:pPr>
            <a:r>
              <a:rPr lang="en-US" sz="4015" dirty="0">
                <a:solidFill>
                  <a:srgbClr val="F2F0F4"/>
                </a:solidFill>
                <a:latin typeface="Montserrat" pitchFamily="34" charset="0"/>
                <a:ea typeface="Montserrat" pitchFamily="34" charset="-122"/>
                <a:cs typeface="Montserrat" pitchFamily="34" charset="-120"/>
              </a:rPr>
              <a:t>Blockchain in Government</a:t>
            </a:r>
            <a:endParaRPr lang="en-US" sz="4015" dirty="0"/>
          </a:p>
        </p:txBody>
      </p:sp>
      <p:pic>
        <p:nvPicPr>
          <p:cNvPr id="6" name="Image 2" descr="preencoded.png"/>
          <p:cNvPicPr>
            <a:picLocks noChangeAspect="1"/>
          </p:cNvPicPr>
          <p:nvPr/>
        </p:nvPicPr>
        <p:blipFill>
          <a:blip r:embed="rId3"/>
          <a:stretch>
            <a:fillRect/>
          </a:stretch>
        </p:blipFill>
        <p:spPr>
          <a:xfrm>
            <a:off x="2472928" y="4053840"/>
            <a:ext cx="3228142" cy="815459"/>
          </a:xfrm>
          <a:prstGeom prst="rect">
            <a:avLst/>
          </a:prstGeom>
        </p:spPr>
      </p:pic>
      <p:sp>
        <p:nvSpPr>
          <p:cNvPr id="7" name="Text 2"/>
          <p:cNvSpPr/>
          <p:nvPr/>
        </p:nvSpPr>
        <p:spPr>
          <a:xfrm>
            <a:off x="2676763" y="5175052"/>
            <a:ext cx="2548533" cy="318611"/>
          </a:xfrm>
          <a:prstGeom prst="rect">
            <a:avLst/>
          </a:prstGeom>
          <a:noFill/>
        </p:spPr>
        <p:txBody>
          <a:bodyPr wrap="none" rtlCol="0" anchor="t"/>
          <a:lstStyle/>
          <a:p>
            <a:pPr marL="0" indent="0" algn="l">
              <a:lnSpc>
                <a:spcPts val="2510"/>
              </a:lnSpc>
              <a:buNone/>
            </a:pPr>
            <a:r>
              <a:rPr lang="en-US" sz="2005" dirty="0">
                <a:solidFill>
                  <a:srgbClr val="DCD7E5"/>
                </a:solidFill>
                <a:latin typeface="Montserrat" pitchFamily="34" charset="0"/>
                <a:ea typeface="Montserrat" pitchFamily="34" charset="-122"/>
                <a:cs typeface="Montserrat" pitchFamily="34" charset="-120"/>
              </a:rPr>
              <a:t>Secure Voting</a:t>
            </a:r>
            <a:endParaRPr lang="en-US" sz="2005" dirty="0"/>
          </a:p>
        </p:txBody>
      </p:sp>
      <p:sp>
        <p:nvSpPr>
          <p:cNvPr id="8" name="Text 3"/>
          <p:cNvSpPr/>
          <p:nvPr/>
        </p:nvSpPr>
        <p:spPr>
          <a:xfrm>
            <a:off x="2676763" y="5615940"/>
            <a:ext cx="2820472" cy="1528763"/>
          </a:xfrm>
          <a:prstGeom prst="rect">
            <a:avLst/>
          </a:prstGeom>
          <a:noFill/>
        </p:spPr>
        <p:txBody>
          <a:bodyPr wrap="square" rtlCol="0" anchor="t"/>
          <a:lstStyle/>
          <a:p>
            <a:pPr marL="0" indent="0" algn="l">
              <a:lnSpc>
                <a:spcPts val="2410"/>
              </a:lnSpc>
              <a:buNone/>
            </a:pPr>
            <a:r>
              <a:rPr lang="en-US" sz="1605" dirty="0">
                <a:solidFill>
                  <a:srgbClr val="DCD7E5"/>
                </a:solidFill>
                <a:latin typeface="Heebo" pitchFamily="34" charset="0"/>
                <a:ea typeface="Heebo" pitchFamily="34" charset="-122"/>
                <a:cs typeface="Heebo" pitchFamily="34" charset="-120"/>
              </a:rPr>
              <a:t>Blockchain-based voting systems, like Voatz, enable secure and transparent elections by recording votes on an immutable ledger.</a:t>
            </a:r>
            <a:endParaRPr lang="en-US" sz="1605" dirty="0"/>
          </a:p>
        </p:txBody>
      </p:sp>
      <p:pic>
        <p:nvPicPr>
          <p:cNvPr id="9" name="Image 3" descr="preencoded.png"/>
          <p:cNvPicPr>
            <a:picLocks noChangeAspect="1"/>
          </p:cNvPicPr>
          <p:nvPr/>
        </p:nvPicPr>
        <p:blipFill>
          <a:blip r:embed="rId4"/>
          <a:stretch>
            <a:fillRect/>
          </a:stretch>
        </p:blipFill>
        <p:spPr>
          <a:xfrm>
            <a:off x="5701070" y="4053840"/>
            <a:ext cx="3228142" cy="815459"/>
          </a:xfrm>
          <a:prstGeom prst="rect">
            <a:avLst/>
          </a:prstGeom>
        </p:spPr>
      </p:pic>
      <p:sp>
        <p:nvSpPr>
          <p:cNvPr id="10" name="Text 4"/>
          <p:cNvSpPr/>
          <p:nvPr/>
        </p:nvSpPr>
        <p:spPr>
          <a:xfrm>
            <a:off x="5904905" y="5175052"/>
            <a:ext cx="2820472" cy="637223"/>
          </a:xfrm>
          <a:prstGeom prst="rect">
            <a:avLst/>
          </a:prstGeom>
          <a:noFill/>
        </p:spPr>
        <p:txBody>
          <a:bodyPr wrap="square" rtlCol="0" anchor="t"/>
          <a:lstStyle/>
          <a:p>
            <a:pPr marL="0" indent="0" algn="l">
              <a:lnSpc>
                <a:spcPts val="2510"/>
              </a:lnSpc>
              <a:buNone/>
            </a:pPr>
            <a:r>
              <a:rPr lang="en-US" sz="2005" dirty="0">
                <a:solidFill>
                  <a:srgbClr val="DCD7E5"/>
                </a:solidFill>
                <a:latin typeface="Montserrat" pitchFamily="34" charset="0"/>
                <a:ea typeface="Montserrat" pitchFamily="34" charset="-122"/>
                <a:cs typeface="Montserrat" pitchFamily="34" charset="-120"/>
              </a:rPr>
              <a:t>Tamper-Proof Records</a:t>
            </a:r>
            <a:endParaRPr lang="en-US" sz="2005" dirty="0"/>
          </a:p>
        </p:txBody>
      </p:sp>
      <p:sp>
        <p:nvSpPr>
          <p:cNvPr id="11" name="Text 5"/>
          <p:cNvSpPr/>
          <p:nvPr/>
        </p:nvSpPr>
        <p:spPr>
          <a:xfrm>
            <a:off x="5904905" y="5934551"/>
            <a:ext cx="2820472" cy="1528763"/>
          </a:xfrm>
          <a:prstGeom prst="rect">
            <a:avLst/>
          </a:prstGeom>
          <a:noFill/>
        </p:spPr>
        <p:txBody>
          <a:bodyPr wrap="square" rtlCol="0" anchor="t"/>
          <a:lstStyle/>
          <a:p>
            <a:pPr marL="0" indent="0" algn="l">
              <a:lnSpc>
                <a:spcPts val="2410"/>
              </a:lnSpc>
              <a:buNone/>
            </a:pPr>
            <a:r>
              <a:rPr lang="en-US" sz="1605" dirty="0">
                <a:solidFill>
                  <a:srgbClr val="DCD7E5"/>
                </a:solidFill>
                <a:latin typeface="Heebo" pitchFamily="34" charset="0"/>
                <a:ea typeface="Heebo" pitchFamily="34" charset="-122"/>
                <a:cs typeface="Heebo" pitchFamily="34" charset="-120"/>
              </a:rPr>
              <a:t>Blockchain ensures that public records are accurate and tamper-proof, reducing fraud and improving trust in government services.</a:t>
            </a:r>
            <a:endParaRPr lang="en-US" sz="1605" dirty="0"/>
          </a:p>
        </p:txBody>
      </p:sp>
      <p:pic>
        <p:nvPicPr>
          <p:cNvPr id="12" name="Image 4" descr="preencoded.png"/>
          <p:cNvPicPr>
            <a:picLocks noChangeAspect="1"/>
          </p:cNvPicPr>
          <p:nvPr/>
        </p:nvPicPr>
        <p:blipFill>
          <a:blip r:embed="rId5"/>
          <a:stretch>
            <a:fillRect/>
          </a:stretch>
        </p:blipFill>
        <p:spPr>
          <a:xfrm>
            <a:off x="8929211" y="4053840"/>
            <a:ext cx="3228261" cy="815459"/>
          </a:xfrm>
          <a:prstGeom prst="rect">
            <a:avLst/>
          </a:prstGeom>
        </p:spPr>
      </p:pic>
      <p:sp>
        <p:nvSpPr>
          <p:cNvPr id="13" name="Text 6"/>
          <p:cNvSpPr/>
          <p:nvPr/>
        </p:nvSpPr>
        <p:spPr>
          <a:xfrm>
            <a:off x="9133046" y="5175052"/>
            <a:ext cx="2548533" cy="318611"/>
          </a:xfrm>
          <a:prstGeom prst="rect">
            <a:avLst/>
          </a:prstGeom>
          <a:noFill/>
        </p:spPr>
        <p:txBody>
          <a:bodyPr wrap="none" rtlCol="0" anchor="t"/>
          <a:lstStyle/>
          <a:p>
            <a:pPr marL="0" indent="0" algn="l">
              <a:lnSpc>
                <a:spcPts val="2510"/>
              </a:lnSpc>
              <a:buNone/>
            </a:pPr>
            <a:r>
              <a:rPr lang="en-US" sz="2005" dirty="0">
                <a:solidFill>
                  <a:srgbClr val="DCD7E5"/>
                </a:solidFill>
                <a:latin typeface="Montserrat" pitchFamily="34" charset="0"/>
                <a:ea typeface="Montserrat" pitchFamily="34" charset="-122"/>
                <a:cs typeface="Montserrat" pitchFamily="34" charset="-120"/>
              </a:rPr>
              <a:t>Land Registry</a:t>
            </a:r>
            <a:endParaRPr lang="en-US" sz="2005" dirty="0"/>
          </a:p>
        </p:txBody>
      </p:sp>
      <p:sp>
        <p:nvSpPr>
          <p:cNvPr id="14" name="Text 7"/>
          <p:cNvSpPr/>
          <p:nvPr/>
        </p:nvSpPr>
        <p:spPr>
          <a:xfrm>
            <a:off x="9133046" y="5615940"/>
            <a:ext cx="2820591" cy="1528763"/>
          </a:xfrm>
          <a:prstGeom prst="rect">
            <a:avLst/>
          </a:prstGeom>
          <a:noFill/>
        </p:spPr>
        <p:txBody>
          <a:bodyPr wrap="square" rtlCol="0" anchor="t"/>
          <a:lstStyle/>
          <a:p>
            <a:pPr marL="0" indent="0" algn="l">
              <a:lnSpc>
                <a:spcPts val="2410"/>
              </a:lnSpc>
              <a:buNone/>
            </a:pPr>
            <a:r>
              <a:rPr lang="en-US" sz="1605" dirty="0">
                <a:solidFill>
                  <a:srgbClr val="DCD7E5"/>
                </a:solidFill>
                <a:latin typeface="Heebo" pitchFamily="34" charset="0"/>
                <a:ea typeface="Heebo" pitchFamily="34" charset="-122"/>
                <a:cs typeface="Heebo" pitchFamily="34" charset="-120"/>
              </a:rPr>
              <a:t>The Republic of Georgia has implemented a blockchain-based land registry system to secure property ownership records.</a:t>
            </a:r>
            <a:endParaRPr lang="en-US" sz="160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5207</Words>
  <Application>WPS Presentation</Application>
  <PresentationFormat>On-screen Show (16:9)</PresentationFormat>
  <Paragraphs>160</Paragraphs>
  <Slides>10</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Montserrat</vt:lpstr>
      <vt:lpstr>Segoe Print</vt:lpstr>
      <vt:lpstr>Montserrat</vt:lpstr>
      <vt:lpstr>Montserrat</vt:lpstr>
      <vt:lpstr>Heebo</vt:lpstr>
      <vt:lpstr>Heebo</vt:lpstr>
      <vt:lpstr>Heebo</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mutua</cp:lastModifiedBy>
  <cp:revision>2</cp:revision>
  <dcterms:created xsi:type="dcterms:W3CDTF">2024-06-06T09:46:00Z</dcterms:created>
  <dcterms:modified xsi:type="dcterms:W3CDTF">2024-06-06T09:49:24Z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27B138194462472A9F1A49182EFC6CE0_12</vt:lpwstr>
  </property>
  <property fmtid="{D5CDD505-2E9C-101B-9397-08002B2CF9AE}" pid="3" name="KSOProductBuildVer">
    <vt:lpwstr>1033-12.2.0.16909</vt:lpwstr>
  </property>
</Properties>
</file>